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81" r:id="rId3"/>
    <p:sldId id="262" r:id="rId4"/>
    <p:sldId id="264" r:id="rId5"/>
    <p:sldId id="265" r:id="rId6"/>
    <p:sldId id="266" r:id="rId7"/>
    <p:sldId id="267" r:id="rId8"/>
    <p:sldId id="268" r:id="rId9"/>
    <p:sldId id="269" r:id="rId10"/>
    <p:sldId id="270" r:id="rId11"/>
    <p:sldId id="271" r:id="rId12"/>
    <p:sldId id="272" r:id="rId13"/>
    <p:sldId id="273" r:id="rId14"/>
    <p:sldId id="278" r:id="rId15"/>
    <p:sldId id="280" r:id="rId16"/>
    <p:sldId id="274" r:id="rId17"/>
    <p:sldId id="275" r:id="rId18"/>
    <p:sldId id="276" r:id="rId19"/>
    <p:sldId id="277" r:id="rId20"/>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2787"/>
    <p:restoredTop sz="90929"/>
  </p:normalViewPr>
  <p:slideViewPr>
    <p:cSldViewPr>
      <p:cViewPr varScale="1">
        <p:scale>
          <a:sx n="71" d="100"/>
          <a:sy n="71" d="100"/>
        </p:scale>
        <p:origin x="-86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04ABB890-6F8B-470B-AD0D-F15D7777E9BA}" type="datetimeFigureOut">
              <a:rPr lang="en-US" smtClean="0"/>
              <a:pPr/>
              <a:t>3/16/2010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3EE33CF6-0548-4217-B8D1-34F75E3DC63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874923ED-0643-43A9-949F-6908BDE898AE}" type="datetimeFigureOut">
              <a:rPr lang="en-US" smtClean="0"/>
              <a:pPr/>
              <a:t>3/16/2010</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04CAF8D9-109D-4C58-8761-E74F370E7D7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04800" y="609600"/>
            <a:ext cx="6629400" cy="1143000"/>
          </a:xfrm>
        </p:spPr>
        <p:txBody>
          <a:bodyPr/>
          <a:lstStyle>
            <a:lvl1pPr>
              <a:defRPr/>
            </a:lvl1pPr>
          </a:lstStyle>
          <a:p>
            <a:r>
              <a:rPr lang="en-US" smtClean="0"/>
              <a:t>Click to edit Master title style</a:t>
            </a:r>
            <a:endParaRPr lang="en-US"/>
          </a:p>
        </p:txBody>
      </p:sp>
      <p:sp>
        <p:nvSpPr>
          <p:cNvPr id="2051" name="Rectangle 3"/>
          <p:cNvSpPr>
            <a:spLocks noGrp="1" noChangeArrowheads="1"/>
          </p:cNvSpPr>
          <p:nvPr>
            <p:ph type="subTitle" idx="1"/>
          </p:nvPr>
        </p:nvSpPr>
        <p:spPr>
          <a:xfrm>
            <a:off x="381000" y="2819400"/>
            <a:ext cx="8305800" cy="2514600"/>
          </a:xfrm>
        </p:spPr>
        <p:txBody>
          <a:bodyPr/>
          <a:lstStyle>
            <a:lvl1pPr marL="0" indent="0">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772400" cy="1143000"/>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86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73355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3733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73355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3733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772400" cy="1143000"/>
          </a:xfr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3008313" cy="1054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609600"/>
            <a:ext cx="5111750" cy="5516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838200"/>
            <a:ext cx="716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685800" y="20574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0"/>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Mead Bold" pitchFamily="2" charset="0"/>
        </a:defRPr>
      </a:lvl2pPr>
      <a:lvl3pPr algn="ctr" rtl="0" eaLnBrk="1" fontAlgn="base" hangingPunct="1">
        <a:spcBef>
          <a:spcPct val="0"/>
        </a:spcBef>
        <a:spcAft>
          <a:spcPct val="0"/>
        </a:spcAft>
        <a:defRPr sz="4400">
          <a:solidFill>
            <a:schemeClr val="bg1"/>
          </a:solidFill>
          <a:latin typeface="Mead Bold" pitchFamily="2" charset="0"/>
        </a:defRPr>
      </a:lvl3pPr>
      <a:lvl4pPr algn="ctr" rtl="0" eaLnBrk="1" fontAlgn="base" hangingPunct="1">
        <a:spcBef>
          <a:spcPct val="0"/>
        </a:spcBef>
        <a:spcAft>
          <a:spcPct val="0"/>
        </a:spcAft>
        <a:defRPr sz="4400">
          <a:solidFill>
            <a:schemeClr val="bg1"/>
          </a:solidFill>
          <a:latin typeface="Mead Bold" pitchFamily="2" charset="0"/>
        </a:defRPr>
      </a:lvl4pPr>
      <a:lvl5pPr algn="ctr" rtl="0" eaLnBrk="1" fontAlgn="base" hangingPunct="1">
        <a:spcBef>
          <a:spcPct val="0"/>
        </a:spcBef>
        <a:spcAft>
          <a:spcPct val="0"/>
        </a:spcAft>
        <a:defRPr sz="4400">
          <a:solidFill>
            <a:schemeClr val="bg1"/>
          </a:solidFill>
          <a:latin typeface="Mead Bold" pitchFamily="2" charset="0"/>
        </a:defRPr>
      </a:lvl5pPr>
      <a:lvl6pPr marL="457200" algn="ctr" rtl="0" eaLnBrk="1" fontAlgn="base" hangingPunct="1">
        <a:spcBef>
          <a:spcPct val="0"/>
        </a:spcBef>
        <a:spcAft>
          <a:spcPct val="0"/>
        </a:spcAft>
        <a:defRPr sz="4400">
          <a:solidFill>
            <a:schemeClr val="bg1"/>
          </a:solidFill>
          <a:latin typeface="Mead Bold" pitchFamily="2" charset="0"/>
        </a:defRPr>
      </a:lvl6pPr>
      <a:lvl7pPr marL="914400" algn="ctr" rtl="0" eaLnBrk="1" fontAlgn="base" hangingPunct="1">
        <a:spcBef>
          <a:spcPct val="0"/>
        </a:spcBef>
        <a:spcAft>
          <a:spcPct val="0"/>
        </a:spcAft>
        <a:defRPr sz="4400">
          <a:solidFill>
            <a:schemeClr val="bg1"/>
          </a:solidFill>
          <a:latin typeface="Mead Bold" pitchFamily="2" charset="0"/>
        </a:defRPr>
      </a:lvl7pPr>
      <a:lvl8pPr marL="1371600" algn="ctr" rtl="0" eaLnBrk="1" fontAlgn="base" hangingPunct="1">
        <a:spcBef>
          <a:spcPct val="0"/>
        </a:spcBef>
        <a:spcAft>
          <a:spcPct val="0"/>
        </a:spcAft>
        <a:defRPr sz="4400">
          <a:solidFill>
            <a:schemeClr val="bg1"/>
          </a:solidFill>
          <a:latin typeface="Mead Bold" pitchFamily="2" charset="0"/>
        </a:defRPr>
      </a:lvl8pPr>
      <a:lvl9pPr marL="1828800" algn="ctr" rtl="0" eaLnBrk="1" fontAlgn="base" hangingPunct="1">
        <a:spcBef>
          <a:spcPct val="0"/>
        </a:spcBef>
        <a:spcAft>
          <a:spcPct val="0"/>
        </a:spcAft>
        <a:defRPr sz="4400">
          <a:solidFill>
            <a:schemeClr val="bg1"/>
          </a:solidFill>
          <a:latin typeface="Mead Bold" pitchFamily="2" charset="0"/>
        </a:defRPr>
      </a:lvl9pPr>
    </p:titleStyle>
    <p:bodyStyle>
      <a:lvl1pPr marL="342900" indent="-342900" algn="l" rtl="0" eaLnBrk="1" fontAlgn="base" hangingPunct="1">
        <a:spcBef>
          <a:spcPct val="20000"/>
        </a:spcBef>
        <a:spcAft>
          <a:spcPct val="0"/>
        </a:spcAft>
        <a:buBlip>
          <a:blip r:embed="rId15"/>
        </a:buBlip>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infed.org/thinkers/et-dewey.htm" TargetMode="External"/><Relationship Id="rId2" Type="http://schemas.openxmlformats.org/officeDocument/2006/relationships/hyperlink" Target="http://www.infed.org/thinkers/et-mont.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0" y="533400"/>
            <a:ext cx="8763000" cy="1981200"/>
          </a:xfrm>
        </p:spPr>
        <p:txBody>
          <a:bodyPr/>
          <a:lstStyle/>
          <a:p>
            <a:pPr algn="r"/>
            <a:r>
              <a:rPr lang="en-US" sz="2400" b="1" dirty="0" smtClean="0">
                <a:latin typeface="Bradley Hand ITC" pitchFamily="66" charset="0"/>
                <a:cs typeface="Andalus" pitchFamily="2" charset="-78"/>
              </a:rPr>
              <a:t>Jenny Mizrahi</a:t>
            </a:r>
            <a:br>
              <a:rPr lang="en-US" sz="2400" b="1" dirty="0" smtClean="0">
                <a:latin typeface="Bradley Hand ITC" pitchFamily="66" charset="0"/>
                <a:cs typeface="Andalus" pitchFamily="2" charset="-78"/>
              </a:rPr>
            </a:br>
            <a:r>
              <a:rPr lang="en-US" sz="2400" b="1" dirty="0" smtClean="0">
                <a:latin typeface="Bradley Hand ITC" pitchFamily="66" charset="0"/>
                <a:cs typeface="Andalus" pitchFamily="2" charset="-78"/>
              </a:rPr>
              <a:t>Education 702.22</a:t>
            </a:r>
            <a:br>
              <a:rPr lang="en-US" sz="2400" b="1" dirty="0" smtClean="0">
                <a:latin typeface="Bradley Hand ITC" pitchFamily="66" charset="0"/>
                <a:cs typeface="Andalus" pitchFamily="2" charset="-78"/>
              </a:rPr>
            </a:br>
            <a:r>
              <a:rPr lang="en-US" sz="2400" b="1" dirty="0" smtClean="0">
                <a:latin typeface="Bradley Hand ITC" pitchFamily="66" charset="0"/>
                <a:cs typeface="Andalus" pitchFamily="2" charset="-78"/>
              </a:rPr>
              <a:t>Spring 2010</a:t>
            </a:r>
            <a:endParaRPr lang="en-US" sz="2400" b="1" dirty="0">
              <a:latin typeface="Bradley Hand ITC" pitchFamily="66" charset="0"/>
              <a:cs typeface="Andalus" pitchFamily="2" charset="-78"/>
            </a:endParaRPr>
          </a:p>
        </p:txBody>
      </p:sp>
      <p:sp>
        <p:nvSpPr>
          <p:cNvPr id="5123" name="Rectangle 3"/>
          <p:cNvSpPr>
            <a:spLocks noGrp="1" noChangeArrowheads="1"/>
          </p:cNvSpPr>
          <p:nvPr>
            <p:ph type="subTitle" idx="1"/>
          </p:nvPr>
        </p:nvSpPr>
        <p:spPr>
          <a:xfrm>
            <a:off x="381000" y="3048000"/>
            <a:ext cx="8305800" cy="2514600"/>
          </a:xfrm>
        </p:spPr>
        <p:txBody>
          <a:bodyPr/>
          <a:lstStyle/>
          <a:p>
            <a:pPr algn="ctr">
              <a:buNone/>
            </a:pPr>
            <a:r>
              <a:rPr lang="en-US" sz="4800" b="1" dirty="0" smtClean="0">
                <a:latin typeface="Bradley Hand ITC" pitchFamily="66" charset="0"/>
              </a:rPr>
              <a:t>Creating a Better Classroom Environment for Students with Learning Disabilities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p:txBody>
          <a:bodyPr/>
          <a:lstStyle/>
          <a:p>
            <a:r>
              <a:rPr lang="en-US" b="1" dirty="0" smtClean="0">
                <a:latin typeface="Bradley Hand ITC" pitchFamily="66" charset="0"/>
              </a:rPr>
              <a:t>Another technique includes the use of verbal interaction between peers and educators. </a:t>
            </a:r>
          </a:p>
          <a:p>
            <a:r>
              <a:rPr lang="en-US" b="1" dirty="0" smtClean="0">
                <a:latin typeface="Bradley Hand ITC" pitchFamily="66" charset="0"/>
              </a:rPr>
              <a:t>Examples of interaction within the classroom include:</a:t>
            </a:r>
          </a:p>
          <a:p>
            <a:pPr lvl="1"/>
            <a:r>
              <a:rPr lang="en-US" b="1" u="sng" dirty="0" smtClean="0">
                <a:latin typeface="Bradley Hand ITC" pitchFamily="66" charset="0"/>
              </a:rPr>
              <a:t>Educational games</a:t>
            </a:r>
            <a:r>
              <a:rPr lang="en-US" b="1" dirty="0" smtClean="0">
                <a:latin typeface="Bradley Hand ITC" pitchFamily="66" charset="0"/>
              </a:rPr>
              <a:t>, i.e. word puzzles, board games, card games (Charlton, Williams, &amp; McLaughlin, 2005).</a:t>
            </a:r>
            <a:endParaRPr lang="en-US" b="1" dirty="0">
              <a:latin typeface="Bradley Hand ITC"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a:xfrm>
            <a:off x="685800" y="1828800"/>
            <a:ext cx="7772400" cy="4114800"/>
          </a:xfrm>
        </p:spPr>
        <p:txBody>
          <a:bodyPr/>
          <a:lstStyle/>
          <a:p>
            <a:pPr lvl="1"/>
            <a:r>
              <a:rPr lang="en-US" b="1" u="sng" dirty="0" smtClean="0">
                <a:latin typeface="Bradley Hand ITC" pitchFamily="66" charset="0"/>
              </a:rPr>
              <a:t>Class-wide peer “tootling”</a:t>
            </a:r>
            <a:r>
              <a:rPr lang="en-US" b="1" dirty="0" smtClean="0">
                <a:latin typeface="Bradley Hand ITC" pitchFamily="66" charset="0"/>
              </a:rPr>
              <a:t> is a positive peer reporting. Almost as if students are tattle-tailing on each other but with something positive (Cihak, Kirk, &amp; Boon, 2009).</a:t>
            </a:r>
          </a:p>
          <a:p>
            <a:pPr lvl="1"/>
            <a:r>
              <a:rPr lang="en-US" b="1" u="sng" dirty="0" smtClean="0">
                <a:latin typeface="Bradley Hand ITC" pitchFamily="66" charset="0"/>
              </a:rPr>
              <a:t>Encouragement</a:t>
            </a:r>
            <a:r>
              <a:rPr lang="en-US" b="1" dirty="0" smtClean="0">
                <a:latin typeface="Bradley Hand ITC" pitchFamily="66" charset="0"/>
              </a:rPr>
              <a:t>. Show students how the most frustrating things can be easy to deal with, allow time for students to reflect with each other, allow time for a read-aloud, use of audiobooks (Sanacore, 1999).</a:t>
            </a:r>
            <a:endParaRPr lang="en-US" b="1" dirty="0">
              <a:latin typeface="Bradley Hand ITC"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a:xfrm>
            <a:off x="762000" y="2743200"/>
            <a:ext cx="7772400" cy="4114800"/>
          </a:xfrm>
        </p:spPr>
        <p:txBody>
          <a:bodyPr/>
          <a:lstStyle/>
          <a:p>
            <a:pPr lvl="1"/>
            <a:r>
              <a:rPr lang="en-US" b="1" u="sng" dirty="0" smtClean="0">
                <a:latin typeface="Bradley Hand ITC" pitchFamily="66" charset="0"/>
              </a:rPr>
              <a:t>Whole Class Lessons</a:t>
            </a:r>
            <a:r>
              <a:rPr lang="en-US" b="1" dirty="0" smtClean="0">
                <a:latin typeface="Bradley Hand ITC" pitchFamily="66" charset="0"/>
              </a:rPr>
              <a:t>. When conducting a whole class lesson, teachers need to make sure that students with disabilities are involved because many times, they will not involve themselves in the discussions (Berry, 2006).</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p:txBody>
          <a:bodyPr/>
          <a:lstStyle/>
          <a:p>
            <a:r>
              <a:rPr lang="en-US" sz="4000" b="1" u="sng" dirty="0" smtClean="0">
                <a:latin typeface="Bradley Hand ITC" pitchFamily="66" charset="0"/>
              </a:rPr>
              <a:t>Note to Teacher</a:t>
            </a:r>
            <a:r>
              <a:rPr lang="en-US" b="1" dirty="0" smtClean="0">
                <a:latin typeface="Bradley Hand ITC" pitchFamily="66" charset="0"/>
              </a:rPr>
              <a:t>: steps that can help create a positive learning environment for your students:</a:t>
            </a:r>
          </a:p>
          <a:p>
            <a:pPr lvl="1"/>
            <a:r>
              <a:rPr lang="en-US" b="1" dirty="0" smtClean="0">
                <a:latin typeface="Bradley Hand ITC" pitchFamily="66" charset="0"/>
              </a:rPr>
              <a:t>Create a positive student-teacher relationship</a:t>
            </a:r>
          </a:p>
          <a:p>
            <a:pPr lvl="1"/>
            <a:r>
              <a:rPr lang="en-US" b="1" dirty="0" smtClean="0">
                <a:latin typeface="Bradley Hand ITC" pitchFamily="66" charset="0"/>
              </a:rPr>
              <a:t>Reflect on yourself (i.e. biases, perceptions)</a:t>
            </a:r>
          </a:p>
          <a:p>
            <a:pPr lvl="1"/>
            <a:r>
              <a:rPr lang="en-US" b="1" dirty="0" smtClean="0">
                <a:latin typeface="Bradley Hand ITC" pitchFamily="66" charset="0"/>
              </a:rPr>
              <a:t>Create roles for students in the classroom</a:t>
            </a:r>
          </a:p>
          <a:p>
            <a:pPr lvl="1"/>
            <a:r>
              <a:rPr lang="en-US" b="1" dirty="0" smtClean="0">
                <a:latin typeface="Bradley Hand ITC" pitchFamily="66" charset="0"/>
              </a:rPr>
              <a:t>Be creative with given resources</a:t>
            </a:r>
          </a:p>
          <a:p>
            <a:pPr lvl="1">
              <a:buNone/>
            </a:pPr>
            <a:r>
              <a:rPr lang="en-US" b="1" dirty="0" smtClean="0">
                <a:latin typeface="Bradley Hand ITC" pitchFamily="66" charset="0"/>
              </a:rPr>
              <a:t>(Regan, 2009).</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153400" cy="1447800"/>
          </a:xfrm>
        </p:spPr>
        <p:txBody>
          <a:bodyPr/>
          <a:lstStyle/>
          <a:p>
            <a:r>
              <a:rPr lang="en-US" sz="5400" b="1" dirty="0" smtClean="0">
                <a:latin typeface="Bradley Hand ITC" pitchFamily="66" charset="0"/>
              </a:rPr>
              <a:t>Theorist(s)/Practitioner(s)</a:t>
            </a:r>
            <a:endParaRPr lang="en-US" sz="5400" b="1" dirty="0">
              <a:latin typeface="Bradley Hand ITC" pitchFamily="66" charset="0"/>
            </a:endParaRPr>
          </a:p>
        </p:txBody>
      </p:sp>
      <p:sp>
        <p:nvSpPr>
          <p:cNvPr id="3" name="Content Placeholder 2"/>
          <p:cNvSpPr>
            <a:spLocks noGrp="1"/>
          </p:cNvSpPr>
          <p:nvPr>
            <p:ph idx="1"/>
          </p:nvPr>
        </p:nvSpPr>
        <p:spPr>
          <a:xfrm>
            <a:off x="381000" y="1905000"/>
            <a:ext cx="8305800" cy="4495800"/>
          </a:xfrm>
        </p:spPr>
        <p:txBody>
          <a:bodyPr/>
          <a:lstStyle/>
          <a:p>
            <a:r>
              <a:rPr lang="en-US" sz="2600" b="1" dirty="0" smtClean="0">
                <a:latin typeface="Bradley Hand ITC" pitchFamily="66" charset="0"/>
              </a:rPr>
              <a:t>Maria Montessori is one practitioner whose work continues to be used worldwide today in the education system. She believed that (a) all children can learn, even those classified as “ineducable,” (b) children should be in an environment where they can “pick up the challenge and to judge their own progress.” Children should be engaged in the lesson, (c) Educator is an observer rather than the teacher. Students become their own teachers (informal education).</a:t>
            </a:r>
            <a:endParaRPr lang="en-US" sz="2600" b="1" dirty="0">
              <a:latin typeface="Bradley Hand ITC" pitchFamily="66" charset="0"/>
            </a:endParaRPr>
          </a:p>
          <a:p>
            <a:pPr>
              <a:buNone/>
            </a:pPr>
            <a:r>
              <a:rPr lang="en-US" sz="2600" b="1" dirty="0" smtClean="0">
                <a:latin typeface="Bradley Hand ITC" pitchFamily="66" charset="0"/>
              </a:rPr>
              <a:t>(Smith, 1997, 2009).</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305800" cy="1371600"/>
          </a:xfrm>
        </p:spPr>
        <p:txBody>
          <a:bodyPr/>
          <a:lstStyle/>
          <a:p>
            <a:r>
              <a:rPr lang="en-US" sz="5400" b="1" dirty="0" smtClean="0">
                <a:latin typeface="Bradley Hand ITC" pitchFamily="66" charset="0"/>
              </a:rPr>
              <a:t>Theorist(s)/Practitioner(s)</a:t>
            </a:r>
            <a:endParaRPr lang="en-US" sz="5400" b="1" dirty="0">
              <a:latin typeface="Bradley Hand ITC" pitchFamily="66" charset="0"/>
            </a:endParaRPr>
          </a:p>
        </p:txBody>
      </p:sp>
      <p:sp>
        <p:nvSpPr>
          <p:cNvPr id="3" name="Content Placeholder 2"/>
          <p:cNvSpPr>
            <a:spLocks noGrp="1"/>
          </p:cNvSpPr>
          <p:nvPr>
            <p:ph idx="1"/>
          </p:nvPr>
        </p:nvSpPr>
        <p:spPr>
          <a:xfrm>
            <a:off x="533400" y="1981200"/>
            <a:ext cx="8077200" cy="4191000"/>
          </a:xfrm>
        </p:spPr>
        <p:txBody>
          <a:bodyPr/>
          <a:lstStyle/>
          <a:p>
            <a:r>
              <a:rPr lang="en-US" sz="3000" b="1" dirty="0" smtClean="0">
                <a:latin typeface="Bradley Hand ITC" pitchFamily="66" charset="0"/>
              </a:rPr>
              <a:t>John Dewey is a famous theorist who believed that education should be engaging and create special experiences for students. Dewey believed and was passionate about having an education system where everyone involved can have a similar experience. He also believed that the environment and interactions played vital roles when teaching.</a:t>
            </a:r>
          </a:p>
          <a:p>
            <a:pPr>
              <a:buNone/>
            </a:pPr>
            <a:r>
              <a:rPr lang="en-US" sz="3000" b="1" dirty="0" smtClean="0">
                <a:latin typeface="Bradley Hand ITC" pitchFamily="66" charset="0"/>
              </a:rPr>
              <a:t>(Smith, 1997, 2001)</a:t>
            </a:r>
            <a:endParaRPr lang="en-US" sz="3000" b="1" dirty="0">
              <a:latin typeface="Bradley Hand ITC"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371600"/>
          </a:xfrm>
        </p:spPr>
        <p:txBody>
          <a:bodyPr/>
          <a:lstStyle/>
          <a:p>
            <a:r>
              <a:rPr lang="en-US" sz="6000" b="1" dirty="0" smtClean="0">
                <a:latin typeface="Bradley Hand ITC" pitchFamily="66" charset="0"/>
              </a:rPr>
              <a:t>Statement of Hypothesis</a:t>
            </a:r>
            <a:endParaRPr lang="en-US" sz="6000" b="1" dirty="0">
              <a:latin typeface="Bradley Hand ITC" pitchFamily="66" charset="0"/>
            </a:endParaRPr>
          </a:p>
        </p:txBody>
      </p:sp>
      <p:sp>
        <p:nvSpPr>
          <p:cNvPr id="3" name="Content Placeholder 2"/>
          <p:cNvSpPr>
            <a:spLocks noGrp="1"/>
          </p:cNvSpPr>
          <p:nvPr>
            <p:ph idx="1"/>
          </p:nvPr>
        </p:nvSpPr>
        <p:spPr>
          <a:xfrm>
            <a:off x="762000" y="2057400"/>
            <a:ext cx="7696200" cy="4114800"/>
          </a:xfrm>
        </p:spPr>
        <p:txBody>
          <a:bodyPr/>
          <a:lstStyle/>
          <a:p>
            <a:r>
              <a:rPr lang="en-US" sz="2400" b="1" dirty="0" smtClean="0">
                <a:latin typeface="Bradley Hand ITC" pitchFamily="66" charset="0"/>
              </a:rPr>
              <a:t>As an intervention, I will attempt to find out how much the use of technology (i.e. computers and/or internet) can help students with learning disabilities achieve in school. I will conduct this research at P.S. X in a third-grade classroom over a five-week period, twice a week for about 30 minutes each day. At the end of the five-week session, I will give the students a written questionnaire asking them how effective the use of technology was for them and how much it has affected their school work and their attitudes towards school.</a:t>
            </a:r>
            <a:endParaRPr lang="en-US" sz="2400" b="1" dirty="0">
              <a:latin typeface="Bradley Hand ITC" pitchFamily="66"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References</a:t>
            </a:r>
            <a:endParaRPr lang="en-US" sz="6000" b="1" dirty="0">
              <a:latin typeface="Bradley Hand ITC" pitchFamily="66" charset="0"/>
            </a:endParaRPr>
          </a:p>
        </p:txBody>
      </p:sp>
      <p:sp>
        <p:nvSpPr>
          <p:cNvPr id="3" name="Content Placeholder 2"/>
          <p:cNvSpPr>
            <a:spLocks noGrp="1"/>
          </p:cNvSpPr>
          <p:nvPr>
            <p:ph idx="1"/>
          </p:nvPr>
        </p:nvSpPr>
        <p:spPr>
          <a:xfrm>
            <a:off x="381000" y="2133600"/>
            <a:ext cx="8305800" cy="4419600"/>
          </a:xfrm>
        </p:spPr>
        <p:txBody>
          <a:bodyPr/>
          <a:lstStyle/>
          <a:p>
            <a:r>
              <a:rPr lang="en-US" sz="2400" dirty="0" smtClean="0">
                <a:latin typeface="AngsanaUPC" pitchFamily="18" charset="-34"/>
                <a:cs typeface="AngsanaUPC" pitchFamily="18" charset="-34"/>
              </a:rPr>
              <a:t>Berninger, V. W., Abbott, R. D., Augsburger, A., Garcia, N. (2009). Comparison of Pen and 	Keyboard Transcription Modes in Children With and Without Learning Disabilities. 	</a:t>
            </a:r>
            <a:r>
              <a:rPr lang="en-US" sz="2400" i="1" dirty="0" smtClean="0">
                <a:latin typeface="AngsanaUPC" pitchFamily="18" charset="-34"/>
                <a:cs typeface="AngsanaUPC" pitchFamily="18" charset="-34"/>
              </a:rPr>
              <a:t>Learning Disability Quarterly, 32 </a:t>
            </a:r>
            <a:r>
              <a:rPr lang="en-US" sz="2400" dirty="0" smtClean="0">
                <a:latin typeface="AngsanaUPC" pitchFamily="18" charset="-34"/>
                <a:cs typeface="AngsanaUPC" pitchFamily="18" charset="-34"/>
              </a:rPr>
              <a:t>(3), 123-141.</a:t>
            </a:r>
          </a:p>
          <a:p>
            <a:r>
              <a:rPr lang="en-US" sz="2400" dirty="0" smtClean="0">
                <a:latin typeface="AngsanaUPC" pitchFamily="18" charset="-34"/>
                <a:cs typeface="AngsanaUPC" pitchFamily="18" charset="-34"/>
              </a:rPr>
              <a:t>Berry, R. A. W. (2006). Teacher Talk During Whole-Class Lessons: Engagement Strategies to 	Support the Verbal Participation of Students with Learning Disabilities. </a:t>
            </a:r>
            <a:r>
              <a:rPr lang="en-US" sz="2400" i="1" dirty="0" smtClean="0">
                <a:latin typeface="AngsanaUPC" pitchFamily="18" charset="-34"/>
                <a:cs typeface="AngsanaUPC" pitchFamily="18" charset="-34"/>
              </a:rPr>
              <a:t>Learning 	Disabilities Research and Practice, 21 </a:t>
            </a:r>
            <a:r>
              <a:rPr lang="en-US" sz="2400" dirty="0" smtClean="0">
                <a:latin typeface="AngsanaUPC" pitchFamily="18" charset="-34"/>
                <a:cs typeface="AngsanaUPC" pitchFamily="18" charset="-34"/>
              </a:rPr>
              <a:t>(4), 211-232.</a:t>
            </a:r>
          </a:p>
          <a:p>
            <a:r>
              <a:rPr lang="en-US" sz="2400" dirty="0" smtClean="0">
                <a:latin typeface="AngsanaUPC" pitchFamily="18" charset="-34"/>
                <a:cs typeface="AngsanaUPC" pitchFamily="18" charset="-34"/>
              </a:rPr>
              <a:t>Charlton, B, Williams, R. L., McLaughlin, T. F. (2005). Educational Games: A Technique to 	Accelerate the Acquisition of Reading Skills of Children with Learning Disabilities. 	</a:t>
            </a:r>
            <a:r>
              <a:rPr lang="en-US" sz="2400" i="1" dirty="0" smtClean="0">
                <a:latin typeface="AngsanaUPC" pitchFamily="18" charset="-34"/>
                <a:cs typeface="AngsanaUPC" pitchFamily="18" charset="-34"/>
              </a:rPr>
              <a:t>International Journal of Special Education, 20, </a:t>
            </a:r>
            <a:r>
              <a:rPr lang="en-US" sz="2400" dirty="0" smtClean="0">
                <a:latin typeface="AngsanaUPC" pitchFamily="18" charset="-34"/>
                <a:cs typeface="AngsanaUPC" pitchFamily="18" charset="-34"/>
              </a:rPr>
              <a:t>(2), 66-72.</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References	</a:t>
            </a:r>
            <a:r>
              <a:rPr lang="en-US" sz="4000" b="1" dirty="0" smtClean="0">
                <a:latin typeface="Bradley Hand ITC" pitchFamily="66" charset="0"/>
              </a:rPr>
              <a:t>(con’t)</a:t>
            </a:r>
            <a:endParaRPr lang="en-US" sz="6000" b="1" dirty="0">
              <a:latin typeface="Bradley Hand ITC" pitchFamily="66" charset="0"/>
            </a:endParaRPr>
          </a:p>
        </p:txBody>
      </p:sp>
      <p:sp>
        <p:nvSpPr>
          <p:cNvPr id="3" name="Content Placeholder 2"/>
          <p:cNvSpPr>
            <a:spLocks noGrp="1"/>
          </p:cNvSpPr>
          <p:nvPr>
            <p:ph idx="1"/>
          </p:nvPr>
        </p:nvSpPr>
        <p:spPr>
          <a:xfrm>
            <a:off x="381000" y="1828800"/>
            <a:ext cx="8305800" cy="4343400"/>
          </a:xfrm>
        </p:spPr>
        <p:txBody>
          <a:bodyPr/>
          <a:lstStyle/>
          <a:p>
            <a:r>
              <a:rPr lang="en-US" sz="2400" dirty="0" smtClean="0">
                <a:latin typeface="AngsanaUPC" pitchFamily="18" charset="-34"/>
                <a:cs typeface="AngsanaUPC" pitchFamily="18" charset="-34"/>
              </a:rPr>
              <a:t>Cihak, D. F., Kirk, E. R., Boon, R. T. (2009). Effects of </a:t>
            </a:r>
            <a:r>
              <a:rPr lang="en-US" sz="2400" dirty="0" err="1" smtClean="0">
                <a:latin typeface="AngsanaUPC" pitchFamily="18" charset="-34"/>
                <a:cs typeface="AngsanaUPC" pitchFamily="18" charset="-34"/>
              </a:rPr>
              <a:t>Classwide</a:t>
            </a:r>
            <a:r>
              <a:rPr lang="en-US" sz="2400" dirty="0" smtClean="0">
                <a:latin typeface="AngsanaUPC" pitchFamily="18" charset="-34"/>
                <a:cs typeface="AngsanaUPC" pitchFamily="18" charset="-34"/>
              </a:rPr>
              <a:t> Positive Peer 	“Tootling” to Reduce Disruptive Classroom Behaviors of Elementary Students 	with and 	without Disabilities. </a:t>
            </a:r>
            <a:r>
              <a:rPr lang="en-US" sz="2400" i="1" dirty="0" smtClean="0">
                <a:latin typeface="AngsanaUPC" pitchFamily="18" charset="-34"/>
                <a:cs typeface="AngsanaUPC" pitchFamily="18" charset="-34"/>
              </a:rPr>
              <a:t>Journal of Behavioral Education, 18 </a:t>
            </a:r>
            <a:r>
              <a:rPr lang="en-US" sz="2400" dirty="0" smtClean="0">
                <a:latin typeface="AngsanaUPC" pitchFamily="18" charset="-34"/>
                <a:cs typeface="AngsanaUPC" pitchFamily="18" charset="-34"/>
              </a:rPr>
              <a:t>(4), 267-278.</a:t>
            </a:r>
          </a:p>
          <a:p>
            <a:r>
              <a:rPr lang="en-US" sz="2400" dirty="0" smtClean="0">
                <a:latin typeface="AngsanaUPC" pitchFamily="18" charset="-34"/>
                <a:cs typeface="AngsanaUPC" pitchFamily="18" charset="-34"/>
              </a:rPr>
              <a:t>Jeffs, T., Behrmann, M., Bannan-Ritland, B. (2006). Assistive Technology and Literacy 	Learning: Reflections of Parents and Children. </a:t>
            </a:r>
            <a:r>
              <a:rPr lang="en-US" sz="2400" i="1" dirty="0" smtClean="0">
                <a:latin typeface="AngsanaUPC" pitchFamily="18" charset="-34"/>
                <a:cs typeface="AngsanaUPC" pitchFamily="18" charset="-34"/>
              </a:rPr>
              <a:t>Journal of Special Education 	Technology, 21 </a:t>
            </a:r>
            <a:r>
              <a:rPr lang="en-US" sz="2400" dirty="0" smtClean="0">
                <a:latin typeface="AngsanaUPC" pitchFamily="18" charset="-34"/>
                <a:cs typeface="AngsanaUPC" pitchFamily="18" charset="-34"/>
              </a:rPr>
              <a:t>(1), 37-44.</a:t>
            </a:r>
          </a:p>
          <a:p>
            <a:r>
              <a:rPr lang="en-US" sz="2400" dirty="0" smtClean="0">
                <a:latin typeface="AngsanaUPC" pitchFamily="18" charset="-34"/>
                <a:cs typeface="AngsanaUPC" pitchFamily="18" charset="-34"/>
              </a:rPr>
              <a:t>Kugelmass, J. W. (1995). Educating Children with Learning Disabilities in Foxfire 	Classrooms. </a:t>
            </a:r>
            <a:r>
              <a:rPr lang="en-US" sz="2400" i="1" dirty="0" smtClean="0">
                <a:latin typeface="AngsanaUPC" pitchFamily="18" charset="-34"/>
                <a:cs typeface="AngsanaUPC" pitchFamily="18" charset="-34"/>
              </a:rPr>
              <a:t>Journal of Learning Disabilities, 28 </a:t>
            </a:r>
            <a:r>
              <a:rPr lang="en-US" sz="2400" dirty="0" smtClean="0">
                <a:latin typeface="AngsanaUPC" pitchFamily="18" charset="-34"/>
                <a:cs typeface="AngsanaUPC" pitchFamily="18" charset="-34"/>
              </a:rPr>
              <a:t>(9), 545-553.</a:t>
            </a:r>
          </a:p>
          <a:p>
            <a:r>
              <a:rPr lang="en-US" sz="2400" dirty="0" smtClean="0">
                <a:latin typeface="AngsanaUPC" pitchFamily="18" charset="-34"/>
                <a:cs typeface="AngsanaUPC" pitchFamily="18" charset="-34"/>
              </a:rPr>
              <a:t>Miller, K. J., Fitzgerald, G. E., Koury, K. A., Mitchem, H. J., Hollingsead, C. (2007). KidTools: 	Self-Management, Problem-Solving, Organizational, and Planning Software for Children 	and Teachers. </a:t>
            </a:r>
            <a:r>
              <a:rPr lang="en-US" sz="2400" i="1" dirty="0" smtClean="0">
                <a:latin typeface="AngsanaUPC" pitchFamily="18" charset="-34"/>
                <a:cs typeface="AngsanaUPC" pitchFamily="18" charset="-34"/>
              </a:rPr>
              <a:t>Intervention in School and Clinic, 43 </a:t>
            </a:r>
            <a:r>
              <a:rPr lang="en-US" sz="2400" dirty="0" smtClean="0">
                <a:latin typeface="AngsanaUPC" pitchFamily="18" charset="-34"/>
                <a:cs typeface="AngsanaUPC" pitchFamily="18" charset="-34"/>
              </a:rPr>
              <a:t>(1), 12-19.</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References	</a:t>
            </a:r>
            <a:r>
              <a:rPr lang="en-US" sz="4000" b="1" dirty="0" smtClean="0">
                <a:latin typeface="Bradley Hand ITC" pitchFamily="66" charset="0"/>
              </a:rPr>
              <a:t>(con’t)</a:t>
            </a:r>
            <a:endParaRPr lang="en-US" sz="6000" b="1" dirty="0">
              <a:latin typeface="Bradley Hand ITC" pitchFamily="66" charset="0"/>
            </a:endParaRPr>
          </a:p>
        </p:txBody>
      </p:sp>
      <p:sp>
        <p:nvSpPr>
          <p:cNvPr id="3" name="Content Placeholder 2"/>
          <p:cNvSpPr>
            <a:spLocks noGrp="1"/>
          </p:cNvSpPr>
          <p:nvPr>
            <p:ph idx="1"/>
          </p:nvPr>
        </p:nvSpPr>
        <p:spPr>
          <a:xfrm>
            <a:off x="381000" y="1828800"/>
            <a:ext cx="8305800" cy="4343400"/>
          </a:xfrm>
          <a:ln>
            <a:solidFill>
              <a:schemeClr val="accent3"/>
            </a:solidFill>
          </a:ln>
        </p:spPr>
        <p:txBody>
          <a:bodyPr/>
          <a:lstStyle/>
          <a:p>
            <a:r>
              <a:rPr lang="en-US" sz="2400" dirty="0" smtClean="0">
                <a:latin typeface="AngsanaUPC" pitchFamily="18" charset="-34"/>
                <a:cs typeface="AngsanaUPC" pitchFamily="18" charset="-34"/>
              </a:rPr>
              <a:t>Regan, K. S. (2009). Improving The Way We Think About Students With Emotional 	and/or 	Behavioral Disorders. </a:t>
            </a:r>
            <a:r>
              <a:rPr lang="en-US" sz="2400" i="1" dirty="0" smtClean="0">
                <a:latin typeface="AngsanaUPC" pitchFamily="18" charset="-34"/>
                <a:cs typeface="AngsanaUPC" pitchFamily="18" charset="-34"/>
              </a:rPr>
              <a:t>Teaching Exceptional Children, 41 </a:t>
            </a:r>
            <a:r>
              <a:rPr lang="en-US" sz="2400" dirty="0" smtClean="0">
                <a:latin typeface="AngsanaUPC" pitchFamily="18" charset="-34"/>
                <a:cs typeface="AngsanaUPC" pitchFamily="18" charset="-34"/>
              </a:rPr>
              <a:t>(5), 60-65.</a:t>
            </a:r>
          </a:p>
          <a:p>
            <a:r>
              <a:rPr lang="en-US" sz="2400" dirty="0" smtClean="0">
                <a:latin typeface="AngsanaUPC" pitchFamily="18" charset="-34"/>
                <a:cs typeface="AngsanaUPC" pitchFamily="18" charset="-34"/>
              </a:rPr>
              <a:t>Sanacore, J. (1999). Encouraging Children to Make Choices About Their Literacy Learning. 	</a:t>
            </a:r>
            <a:r>
              <a:rPr lang="en-US" sz="2400" i="1" dirty="0" smtClean="0">
                <a:latin typeface="AngsanaUPC" pitchFamily="18" charset="-34"/>
                <a:cs typeface="AngsanaUPC" pitchFamily="18" charset="-34"/>
              </a:rPr>
              <a:t>Intervention in School and Clinic, 35 </a:t>
            </a:r>
            <a:r>
              <a:rPr lang="en-US" sz="2400" dirty="0" smtClean="0">
                <a:latin typeface="AngsanaUPC" pitchFamily="18" charset="-34"/>
                <a:cs typeface="AngsanaUPC" pitchFamily="18" charset="-34"/>
              </a:rPr>
              <a:t>(1), 38-42.</a:t>
            </a:r>
          </a:p>
          <a:p>
            <a:r>
              <a:rPr lang="en-US" sz="2400" dirty="0" smtClean="0">
                <a:latin typeface="AngsanaUPC" pitchFamily="18" charset="-34"/>
                <a:cs typeface="AngsanaUPC" pitchFamily="18" charset="-34"/>
              </a:rPr>
              <a:t>Smith, M. K. (1997, 2009). </a:t>
            </a:r>
            <a:r>
              <a:rPr lang="en-US" sz="2400" i="1" dirty="0" smtClean="0">
                <a:latin typeface="AngsanaUPC" pitchFamily="18" charset="-34"/>
                <a:cs typeface="AngsanaUPC" pitchFamily="18" charset="-34"/>
              </a:rPr>
              <a:t>Maria Montessori and Informal Education</a:t>
            </a:r>
            <a:r>
              <a:rPr lang="en-US" sz="2400" dirty="0" smtClean="0">
                <a:latin typeface="AngsanaUPC" pitchFamily="18" charset="-34"/>
                <a:cs typeface="AngsanaUPC" pitchFamily="18" charset="-34"/>
              </a:rPr>
              <a:t>. Retrieved from 	</a:t>
            </a:r>
            <a:r>
              <a:rPr lang="en-US" sz="2400" dirty="0" smtClean="0">
                <a:latin typeface="AngsanaUPC" pitchFamily="18" charset="-34"/>
                <a:cs typeface="AngsanaUPC" pitchFamily="18" charset="-34"/>
                <a:hlinkClick r:id="rId2"/>
              </a:rPr>
              <a:t>http://www.infed.org/thinkers/et-mont.htm</a:t>
            </a:r>
            <a:r>
              <a:rPr lang="en-US" sz="2400" dirty="0" smtClean="0">
                <a:latin typeface="AngsanaUPC" pitchFamily="18" charset="-34"/>
                <a:cs typeface="AngsanaUPC" pitchFamily="18" charset="-34"/>
              </a:rPr>
              <a:t>. </a:t>
            </a:r>
          </a:p>
          <a:p>
            <a:r>
              <a:rPr lang="en-US" sz="2400" dirty="0" smtClean="0">
                <a:latin typeface="AngsanaUPC" pitchFamily="18" charset="-34"/>
                <a:cs typeface="AngsanaUPC" pitchFamily="18" charset="-34"/>
              </a:rPr>
              <a:t>Smith, M. K. (1997, 2001). </a:t>
            </a:r>
            <a:r>
              <a:rPr lang="en-US" sz="2400" i="1" dirty="0" smtClean="0">
                <a:latin typeface="AngsanaUPC" pitchFamily="18" charset="-34"/>
                <a:cs typeface="AngsanaUPC" pitchFamily="18" charset="-34"/>
              </a:rPr>
              <a:t>John Dewey</a:t>
            </a:r>
            <a:r>
              <a:rPr lang="en-US" sz="2400" dirty="0" smtClean="0">
                <a:latin typeface="AngsanaUPC" pitchFamily="18" charset="-34"/>
                <a:cs typeface="AngsanaUPC" pitchFamily="18" charset="-34"/>
              </a:rPr>
              <a:t>. Retrieved from 	</a:t>
            </a:r>
            <a:r>
              <a:rPr lang="en-US" sz="2400" dirty="0" smtClean="0">
                <a:latin typeface="AngsanaUPC" pitchFamily="18" charset="-34"/>
                <a:cs typeface="AngsanaUPC" pitchFamily="18" charset="-34"/>
                <a:hlinkClick r:id="rId3"/>
              </a:rPr>
              <a:t>http://www.infed.org/thinkers/et-dewey.htm</a:t>
            </a:r>
            <a:r>
              <a:rPr lang="en-US" sz="2400" dirty="0" smtClean="0">
                <a:latin typeface="AngsanaUPC" pitchFamily="18" charset="-34"/>
                <a:cs typeface="AngsanaUPC" pitchFamily="18" charset="-34"/>
              </a:rPr>
              <a:t>. </a:t>
            </a:r>
          </a:p>
          <a:p>
            <a:r>
              <a:rPr lang="en-US" sz="2400" dirty="0" smtClean="0">
                <a:latin typeface="AngsanaUPC" pitchFamily="18" charset="-34"/>
                <a:cs typeface="AngsanaUPC" pitchFamily="18" charset="-34"/>
              </a:rPr>
              <a:t>van Daal, V. H. P., van der Leij, A. (1992). Computer-Based Reading and Spelling Practice 	for Children with Learning Disabilities. </a:t>
            </a:r>
            <a:r>
              <a:rPr lang="en-US" sz="2400" i="1" dirty="0" smtClean="0">
                <a:latin typeface="AngsanaUPC" pitchFamily="18" charset="-34"/>
                <a:cs typeface="AngsanaUPC" pitchFamily="18" charset="-34"/>
              </a:rPr>
              <a:t>Journal of Learning Disabilities, 25 </a:t>
            </a:r>
            <a:r>
              <a:rPr lang="en-US" sz="2400" dirty="0" smtClean="0">
                <a:latin typeface="AngsanaUPC" pitchFamily="18" charset="-34"/>
                <a:cs typeface="AngsanaUPC" pitchFamily="18" charset="-34"/>
              </a:rPr>
              <a:t>(3), 	186-195.</a:t>
            </a:r>
            <a:endParaRPr lang="en-US" sz="2400" dirty="0">
              <a:latin typeface="AngsanaUPC" pitchFamily="18" charset="-34"/>
              <a:cs typeface="AngsanaUPC" pitchFamily="18" charset="-34"/>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Sven\AppData\Local\Microsoft\Windows\Temporary Internet Files\Content.IE5\RNWGCYWI\MPj04394500000[1].jpg"/>
          <p:cNvPicPr>
            <a:picLocks noChangeAspect="1" noChangeArrowheads="1"/>
          </p:cNvPicPr>
          <p:nvPr/>
        </p:nvPicPr>
        <p:blipFill>
          <a:blip r:embed="rId2"/>
          <a:srcRect/>
          <a:stretch>
            <a:fillRect/>
          </a:stretch>
        </p:blipFill>
        <p:spPr bwMode="auto">
          <a:xfrm>
            <a:off x="381000" y="152400"/>
            <a:ext cx="8440318" cy="6477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Introduction</a:t>
            </a:r>
            <a:endParaRPr lang="en-US" sz="6000" b="1" dirty="0">
              <a:latin typeface="Bradley Hand ITC" pitchFamily="66" charset="0"/>
            </a:endParaRPr>
          </a:p>
        </p:txBody>
      </p:sp>
      <p:sp>
        <p:nvSpPr>
          <p:cNvPr id="3" name="Content Placeholder 2"/>
          <p:cNvSpPr>
            <a:spLocks noGrp="1"/>
          </p:cNvSpPr>
          <p:nvPr>
            <p:ph idx="1"/>
          </p:nvPr>
        </p:nvSpPr>
        <p:spPr/>
        <p:txBody>
          <a:bodyPr/>
          <a:lstStyle/>
          <a:p>
            <a:r>
              <a:rPr lang="en-US" sz="3600" b="1" dirty="0" smtClean="0">
                <a:latin typeface="Bradley Hand ITC" pitchFamily="66" charset="0"/>
              </a:rPr>
              <a:t>Statement of the Problem</a:t>
            </a:r>
          </a:p>
          <a:p>
            <a:r>
              <a:rPr lang="en-US" sz="3600" b="1" dirty="0" smtClean="0">
                <a:latin typeface="Bradley Hand ITC" pitchFamily="66" charset="0"/>
              </a:rPr>
              <a:t>Literature Review</a:t>
            </a:r>
          </a:p>
          <a:p>
            <a:r>
              <a:rPr lang="en-US" sz="3600" b="1" dirty="0" smtClean="0">
                <a:latin typeface="Bradley Hand ITC" pitchFamily="66" charset="0"/>
              </a:rPr>
              <a:t>Theorists/Practitioners</a:t>
            </a:r>
          </a:p>
          <a:p>
            <a:r>
              <a:rPr lang="en-US" sz="3600" b="1" dirty="0" smtClean="0">
                <a:latin typeface="Bradley Hand ITC" pitchFamily="66" charset="0"/>
              </a:rPr>
              <a:t>Statement of Hypothesis</a:t>
            </a:r>
          </a:p>
          <a:p>
            <a:r>
              <a:rPr lang="en-US" sz="3600" b="1" dirty="0" smtClean="0">
                <a:latin typeface="Bradley Hand ITC" pitchFamily="66" charset="0"/>
              </a:rPr>
              <a:t>References</a:t>
            </a:r>
            <a:endParaRPr lang="en-US" sz="3600" b="1" dirty="0">
              <a:latin typeface="Bradley Hand ITC"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latin typeface="Bradley Hand ITC" pitchFamily="66" charset="0"/>
              </a:rPr>
              <a:t>Statement of the Problem</a:t>
            </a:r>
            <a:endParaRPr lang="en-US" sz="4800" b="1" dirty="0">
              <a:latin typeface="Bradley Hand ITC" pitchFamily="66" charset="0"/>
            </a:endParaRPr>
          </a:p>
        </p:txBody>
      </p:sp>
      <p:sp>
        <p:nvSpPr>
          <p:cNvPr id="3" name="Content Placeholder 2"/>
          <p:cNvSpPr>
            <a:spLocks noGrp="1"/>
          </p:cNvSpPr>
          <p:nvPr>
            <p:ph idx="1"/>
          </p:nvPr>
        </p:nvSpPr>
        <p:spPr>
          <a:xfrm>
            <a:off x="685800" y="1905000"/>
            <a:ext cx="7772400" cy="4114800"/>
          </a:xfrm>
        </p:spPr>
        <p:txBody>
          <a:bodyPr/>
          <a:lstStyle/>
          <a:p>
            <a:r>
              <a:rPr lang="en-US" sz="2800" b="1" dirty="0" smtClean="0">
                <a:latin typeface="Bradley Hand ITC" pitchFamily="66" charset="0"/>
              </a:rPr>
              <a:t>There are many issues regarding how to approach a good teaching method in classrooms with students with learning disabilities (LD’s). The belief that all children learn the same way and at the same pace is false and therefore this belief system needs to be re-looked at. Educators today are trying to find successful ways to teach students with learning disabilities. Is there a “best” approach when teaching students with learning disabilities? </a:t>
            </a:r>
            <a:endParaRPr lang="en-US" sz="2800" b="1" dirty="0">
              <a:latin typeface="Bradley Hand ITC"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Bradley Hand ITC" pitchFamily="66" charset="0"/>
              </a:rPr>
              <a:t>Literature Review</a:t>
            </a:r>
            <a:endParaRPr lang="en-US" sz="6000" b="1" dirty="0">
              <a:latin typeface="Bradley Hand ITC" pitchFamily="66" charset="0"/>
            </a:endParaRPr>
          </a:p>
        </p:txBody>
      </p:sp>
      <p:sp>
        <p:nvSpPr>
          <p:cNvPr id="3" name="Content Placeholder 2"/>
          <p:cNvSpPr>
            <a:spLocks noGrp="1"/>
          </p:cNvSpPr>
          <p:nvPr>
            <p:ph idx="1"/>
          </p:nvPr>
        </p:nvSpPr>
        <p:spPr>
          <a:xfrm>
            <a:off x="685800" y="2057400"/>
            <a:ext cx="7924800" cy="4419600"/>
          </a:xfrm>
        </p:spPr>
        <p:txBody>
          <a:bodyPr/>
          <a:lstStyle/>
          <a:p>
            <a:r>
              <a:rPr lang="en-US" b="1" dirty="0" smtClean="0">
                <a:latin typeface="Bradley Hand ITC" pitchFamily="66" charset="0"/>
              </a:rPr>
              <a:t>Current literature provides different techniques in which teachers can create a better and easier learning environment for students with learning disabilities. </a:t>
            </a:r>
          </a:p>
          <a:p>
            <a:r>
              <a:rPr lang="en-US" b="1" dirty="0" smtClean="0">
                <a:latin typeface="Bradley Hand ITC" pitchFamily="66" charset="0"/>
              </a:rPr>
              <a:t>One specific, but broad, technique teachers have been incorporating is the use of current technology tools.</a:t>
            </a:r>
            <a:endParaRPr lang="en-US" b="1" dirty="0">
              <a:latin typeface="Bradley Hand ITC"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p:txBody>
          <a:bodyPr/>
          <a:lstStyle/>
          <a:p>
            <a:r>
              <a:rPr lang="en-US" b="1" dirty="0" smtClean="0">
                <a:latin typeface="Bradley Hand ITC" pitchFamily="66" charset="0"/>
              </a:rPr>
              <a:t>Research has found that the use of technology within the classroom and at home has helped students become more independent when making their own decisions, and students are more actively engaged within the lesson (Kugelmass, 1995; Jeffs, Behrmann, Bannan-Ritland, 2006). </a:t>
            </a:r>
            <a:endParaRPr lang="en-US" b="1" dirty="0">
              <a:latin typeface="Bradley Hand ITC"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a:xfrm>
            <a:off x="381000" y="1981200"/>
            <a:ext cx="8305800" cy="4114800"/>
          </a:xfrm>
        </p:spPr>
        <p:txBody>
          <a:bodyPr/>
          <a:lstStyle/>
          <a:p>
            <a:r>
              <a:rPr lang="en-US" sz="3000" b="1" dirty="0" smtClean="0">
                <a:latin typeface="Bradley Hand ITC" pitchFamily="66" charset="0"/>
              </a:rPr>
              <a:t>Jeffs, Behrmann, &amp; Bannan-Ritland (2006) add that technology can be just as effective when used at home with the help of parents, if done correctly. They found that children were gaining a sense of independence. The use of technology along with the use of the internet has given these students more reading and writing opportunities they were unable to receive with any other text.</a:t>
            </a:r>
            <a:endParaRPr lang="en-US" sz="3000" b="1" dirty="0">
              <a:latin typeface="Bradley Hand ITC"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p:txBody>
          <a:bodyPr/>
          <a:lstStyle/>
          <a:p>
            <a:r>
              <a:rPr lang="en-US" b="1" dirty="0" smtClean="0">
                <a:latin typeface="Bradley Hand ITC" pitchFamily="66" charset="0"/>
              </a:rPr>
              <a:t>Other examples of integrative technology that can be used in the classroom and/or at home include:</a:t>
            </a:r>
          </a:p>
          <a:p>
            <a:pPr lvl="1"/>
            <a:r>
              <a:rPr lang="en-US" b="1" u="sng" dirty="0" smtClean="0">
                <a:latin typeface="Bradley Hand ITC" pitchFamily="66" charset="0"/>
              </a:rPr>
              <a:t>KidTools</a:t>
            </a:r>
            <a:r>
              <a:rPr lang="en-US" b="1" dirty="0" smtClean="0">
                <a:latin typeface="Bradley Hand ITC" pitchFamily="66" charset="0"/>
              </a:rPr>
              <a:t>. This is a system that helps students with learning or behavior problems. Includes strategies and templates especially for the student, teacher, and parents (Miller, Fitzgerald, Koury, Mitchem, &amp; Hollingsead, 2007).</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Bradley Hand ITC" pitchFamily="66" charset="0"/>
              </a:rPr>
              <a:t>Literature Review	</a:t>
            </a:r>
            <a:r>
              <a:rPr lang="en-US" sz="4000" b="1" dirty="0" smtClean="0">
                <a:latin typeface="Bradley Hand ITC" pitchFamily="66" charset="0"/>
              </a:rPr>
              <a:t>(con’t)</a:t>
            </a:r>
            <a:endParaRPr lang="en-US" sz="5400" b="1" dirty="0">
              <a:latin typeface="Bradley Hand ITC" pitchFamily="66" charset="0"/>
            </a:endParaRPr>
          </a:p>
        </p:txBody>
      </p:sp>
      <p:sp>
        <p:nvSpPr>
          <p:cNvPr id="3" name="Content Placeholder 2"/>
          <p:cNvSpPr>
            <a:spLocks noGrp="1"/>
          </p:cNvSpPr>
          <p:nvPr>
            <p:ph idx="1"/>
          </p:nvPr>
        </p:nvSpPr>
        <p:spPr>
          <a:xfrm>
            <a:off x="685800" y="1905000"/>
            <a:ext cx="7772400" cy="4114800"/>
          </a:xfrm>
        </p:spPr>
        <p:txBody>
          <a:bodyPr/>
          <a:lstStyle/>
          <a:p>
            <a:pPr lvl="1"/>
            <a:r>
              <a:rPr lang="en-US" b="1" u="sng" dirty="0" smtClean="0">
                <a:latin typeface="Bradley Hand ITC" pitchFamily="66" charset="0"/>
              </a:rPr>
              <a:t>Computer based reading and spelling</a:t>
            </a:r>
            <a:r>
              <a:rPr lang="en-US" b="1" dirty="0" smtClean="0">
                <a:latin typeface="Bradley Hand ITC" pitchFamily="66" charset="0"/>
              </a:rPr>
              <a:t>. Students with specific reading and writing disabilities were able to improve their disability by constantly copying specific words from the screen. Although copying words from a computer screen has helped children improve their writing skills, it should not replace formal handwriting(van Daal &amp; van der Leij, 1992; Berninger, Abbott, Augsburger &amp; Garcia, 2009).</a:t>
            </a:r>
            <a:endParaRPr lang="en-US" b="1" dirty="0">
              <a:latin typeface="Bradley Hand ITC" pitchFamily="66"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chool presentation design templa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Mead Bold"/>
        <a:ea typeface=""/>
        <a:cs typeface=""/>
      </a:majorFont>
      <a:minorFont>
        <a:latin typeface="Mead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School presentation design template</Template>
  <TotalTime>288</TotalTime>
  <Words>961</Words>
  <Application>Microsoft PowerPoint</Application>
  <PresentationFormat>On-screen Show (4:3)</PresentationFormat>
  <Paragraphs>61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School presentation design template</vt:lpstr>
      <vt:lpstr>Jenny Mizrahi Education 702.22 Spring 2010</vt:lpstr>
      <vt:lpstr>Slide 2</vt:lpstr>
      <vt:lpstr>Introduction</vt:lpstr>
      <vt:lpstr>Statement of the Problem</vt:lpstr>
      <vt:lpstr>Literature Review</vt:lpstr>
      <vt:lpstr>Literature Review  (con’t)</vt:lpstr>
      <vt:lpstr>Literature Review (con’t)</vt:lpstr>
      <vt:lpstr>Literature Review (con’t)</vt:lpstr>
      <vt:lpstr>Literature Review (con’t)</vt:lpstr>
      <vt:lpstr>Literature Review (con’t)</vt:lpstr>
      <vt:lpstr>Literature Review (con’t)</vt:lpstr>
      <vt:lpstr>Literature Review (con’t)</vt:lpstr>
      <vt:lpstr>Literature Review (con’t)</vt:lpstr>
      <vt:lpstr>Theorist(s)/Practitioner(s)</vt:lpstr>
      <vt:lpstr>Theorist(s)/Practitioner(s)</vt:lpstr>
      <vt:lpstr>Statement of Hypothesis</vt:lpstr>
      <vt:lpstr>References</vt:lpstr>
      <vt:lpstr>References (con’t)</vt:lpstr>
      <vt:lpstr>References (con’t)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 Better Classroom Environment for Students with Learning Disabilities</dc:title>
  <dc:creator>Sven</dc:creator>
  <cp:lastModifiedBy>Sven</cp:lastModifiedBy>
  <cp:revision>36</cp:revision>
  <dcterms:created xsi:type="dcterms:W3CDTF">2010-03-16T04:30:30Z</dcterms:created>
  <dcterms:modified xsi:type="dcterms:W3CDTF">2010-03-16T20:06:42Z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TC103368111033</vt:lpwstr>
  </property>
</Properties>
</file>